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88163" cy="100203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80"/>
    <a:srgbClr val="339966"/>
    <a:srgbClr val="99CC00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2800" b="1" dirty="0" smtClean="0">
                <a:latin typeface="Agency FB" panose="020B0503020202020204" pitchFamily="34" charset="0"/>
              </a:rPr>
              <a:t>RANGO</a:t>
            </a:r>
            <a:r>
              <a:rPr lang="es-MX" sz="2800" b="1" baseline="0" dirty="0" smtClean="0">
                <a:latin typeface="Agency FB" panose="020B0503020202020204" pitchFamily="34" charset="0"/>
              </a:rPr>
              <a:t> DE EDADES DENTRO DEL PADRON 2 </a:t>
            </a:r>
            <a:r>
              <a:rPr lang="es-MX" sz="2800" b="1" baseline="0" dirty="0" smtClean="0">
                <a:latin typeface="Agency FB" panose="020B0503020202020204" pitchFamily="34" charset="0"/>
              </a:rPr>
              <a:t>, DE 6 A 11 MESES DE EDAD. CON </a:t>
            </a:r>
            <a:r>
              <a:rPr lang="es-MX" sz="2800" b="1" baseline="0" dirty="0" smtClean="0">
                <a:latin typeface="Agency FB" panose="020B0503020202020204" pitchFamily="34" charset="0"/>
              </a:rPr>
              <a:t>TOTALIDAD DE</a:t>
            </a:r>
            <a:r>
              <a:rPr lang="es-MX" sz="2800" b="1" baseline="0" dirty="0" smtClean="0">
                <a:solidFill>
                  <a:srgbClr val="FF0000"/>
                </a:solidFill>
                <a:latin typeface="Agency FB" panose="020B0503020202020204" pitchFamily="34" charset="0"/>
              </a:rPr>
              <a:t> 15 </a:t>
            </a:r>
            <a:r>
              <a:rPr lang="es-MX" sz="2800" b="1" baseline="0" dirty="0" smtClean="0">
                <a:latin typeface="Agency FB" panose="020B0503020202020204" pitchFamily="34" charset="0"/>
              </a:rPr>
              <a:t>BENEFICARIOS</a:t>
            </a:r>
            <a:r>
              <a:rPr lang="es-MX" baseline="0" dirty="0" smtClean="0"/>
              <a:t>.        </a:t>
            </a:r>
            <a:r>
              <a:rPr lang="es-MX" sz="3600" baseline="0" dirty="0" smtClean="0">
                <a:latin typeface="Agency FB" panose="020B0503020202020204" pitchFamily="34" charset="0"/>
              </a:rPr>
              <a:t>MES DE FEBRERO 2020</a:t>
            </a:r>
            <a:endParaRPr lang="es-MX" sz="3600" dirty="0">
              <a:latin typeface="Agency FB" panose="020B0503020202020204" pitchFamily="34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6 MESES</c:v>
                </c:pt>
              </c:strCache>
            </c:strRef>
          </c:tx>
          <c:spPr>
            <a:solidFill>
              <a:srgbClr val="FF33CC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gency FB" panose="020B0503020202020204" pitchFamily="34" charset="0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</c:f>
              <c:strCache>
                <c:ptCount val="1"/>
                <c:pt idx="0">
                  <c:v>PADRON 2</c:v>
                </c:pt>
              </c:strCache>
            </c:strRef>
          </c:cat>
          <c:val>
            <c:numRef>
              <c:f>Hoja1!$B$2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7 MESES</c:v>
                </c:pt>
              </c:strCache>
            </c:strRef>
          </c:tx>
          <c:spPr>
            <a:solidFill>
              <a:srgbClr val="99CC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gency FB" panose="020B0503020202020204" pitchFamily="34" charset="0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</c:f>
              <c:strCache>
                <c:ptCount val="1"/>
                <c:pt idx="0">
                  <c:v>PADRON 2</c:v>
                </c:pt>
              </c:strCache>
            </c:strRef>
          </c:cat>
          <c:val>
            <c:numRef>
              <c:f>Hoja1!$C$2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8 MESES</c:v>
                </c:pt>
              </c:strCache>
            </c:strRef>
          </c:tx>
          <c:spPr>
            <a:solidFill>
              <a:srgbClr val="33996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gency FB" panose="020B0503020202020204" pitchFamily="34" charset="0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</c:f>
              <c:strCache>
                <c:ptCount val="1"/>
                <c:pt idx="0">
                  <c:v>PADRON 2</c:v>
                </c:pt>
              </c:strCache>
            </c:strRef>
          </c:cat>
          <c:val>
            <c:numRef>
              <c:f>Hoja1!$D$2</c:f>
              <c:numCache>
                <c:formatCode>General</c:formatCode>
                <c:ptCount val="1"/>
                <c:pt idx="0">
                  <c:v>5</c:v>
                </c:pt>
              </c:numCache>
            </c:numRef>
          </c:val>
        </c:ser>
        <c:ser>
          <c:idx val="3"/>
          <c:order val="3"/>
          <c:tx>
            <c:strRef>
              <c:f>Hoja1!$E$1</c:f>
              <c:strCache>
                <c:ptCount val="1"/>
                <c:pt idx="0">
                  <c:v>9 MESES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gency FB" panose="020B0503020202020204" pitchFamily="34" charset="0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</c:f>
              <c:strCache>
                <c:ptCount val="1"/>
                <c:pt idx="0">
                  <c:v>PADRON 2</c:v>
                </c:pt>
              </c:strCache>
            </c:strRef>
          </c:cat>
          <c:val>
            <c:numRef>
              <c:f>Hoja1!$E$2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</c:ser>
        <c:ser>
          <c:idx val="4"/>
          <c:order val="4"/>
          <c:tx>
            <c:strRef>
              <c:f>Hoja1!$F$1</c:f>
              <c:strCache>
                <c:ptCount val="1"/>
                <c:pt idx="0">
                  <c:v>10 MESES</c:v>
                </c:pt>
              </c:strCache>
            </c:strRef>
          </c:tx>
          <c:spPr>
            <a:solidFill>
              <a:srgbClr val="00808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gency FB" panose="020B0503020202020204" pitchFamily="34" charset="0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</c:f>
              <c:strCache>
                <c:ptCount val="1"/>
                <c:pt idx="0">
                  <c:v>PADRON 2</c:v>
                </c:pt>
              </c:strCache>
            </c:strRef>
          </c:cat>
          <c:val>
            <c:numRef>
              <c:f>Hoja1!$F$2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ser>
          <c:idx val="5"/>
          <c:order val="5"/>
          <c:tx>
            <c:strRef>
              <c:f>Hoja1!$G$1</c:f>
              <c:strCache>
                <c:ptCount val="1"/>
                <c:pt idx="0">
                  <c:v>11 MESES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gency FB" panose="020B0503020202020204" pitchFamily="34" charset="0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</c:f>
              <c:strCache>
                <c:ptCount val="1"/>
                <c:pt idx="0">
                  <c:v>PADRON 2</c:v>
                </c:pt>
              </c:strCache>
            </c:strRef>
          </c:cat>
          <c:val>
            <c:numRef>
              <c:f>Hoja1!$G$2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63685136"/>
        <c:axId val="263683960"/>
      </c:barChart>
      <c:catAx>
        <c:axId val="2636851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gency FB" panose="020B0503020202020204" pitchFamily="34" charset="0"/>
                <a:ea typeface="+mn-ea"/>
                <a:cs typeface="+mn-cs"/>
              </a:defRPr>
            </a:pPr>
            <a:endParaRPr lang="es-MX"/>
          </a:p>
        </c:txPr>
        <c:crossAx val="263683960"/>
        <c:crosses val="autoZero"/>
        <c:auto val="1"/>
        <c:lblAlgn val="ctr"/>
        <c:lblOffset val="100"/>
        <c:noMultiLvlLbl val="0"/>
      </c:catAx>
      <c:valAx>
        <c:axId val="2636839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gency FB" panose="020B0503020202020204" pitchFamily="34" charset="0"/>
                <a:ea typeface="+mn-ea"/>
                <a:cs typeface="+mn-cs"/>
              </a:defRPr>
            </a:pPr>
            <a:endParaRPr lang="es-MX"/>
          </a:p>
        </c:txPr>
        <c:crossAx val="2636851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7.9266328656395962E-2"/>
          <c:y val="0.91218933344664788"/>
          <c:w val="0.83307498594351048"/>
          <c:h val="7.57736284924589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gency FB" panose="020B0503020202020204" pitchFamily="34" charset="0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BA73A-C6B9-49F5-A68F-51D943E63B3C}" type="datetimeFigureOut">
              <a:rPr lang="es-MX" smtClean="0"/>
              <a:t>03/06/2020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F77C3-DC0F-45A0-B5E2-69B78ADE528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48258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BA73A-C6B9-49F5-A68F-51D943E63B3C}" type="datetimeFigureOut">
              <a:rPr lang="es-MX" smtClean="0"/>
              <a:t>03/06/2020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F77C3-DC0F-45A0-B5E2-69B78ADE528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04517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BA73A-C6B9-49F5-A68F-51D943E63B3C}" type="datetimeFigureOut">
              <a:rPr lang="es-MX" smtClean="0"/>
              <a:t>03/06/2020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F77C3-DC0F-45A0-B5E2-69B78ADE528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63260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BA73A-C6B9-49F5-A68F-51D943E63B3C}" type="datetimeFigureOut">
              <a:rPr lang="es-MX" smtClean="0"/>
              <a:t>03/06/2020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F77C3-DC0F-45A0-B5E2-69B78ADE528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3977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BA73A-C6B9-49F5-A68F-51D943E63B3C}" type="datetimeFigureOut">
              <a:rPr lang="es-MX" smtClean="0"/>
              <a:t>03/06/2020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F77C3-DC0F-45A0-B5E2-69B78ADE528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51221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BA73A-C6B9-49F5-A68F-51D943E63B3C}" type="datetimeFigureOut">
              <a:rPr lang="es-MX" smtClean="0"/>
              <a:t>03/06/2020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F77C3-DC0F-45A0-B5E2-69B78ADE528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41948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BA73A-C6B9-49F5-A68F-51D943E63B3C}" type="datetimeFigureOut">
              <a:rPr lang="es-MX" smtClean="0"/>
              <a:t>03/06/2020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F77C3-DC0F-45A0-B5E2-69B78ADE528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07300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BA73A-C6B9-49F5-A68F-51D943E63B3C}" type="datetimeFigureOut">
              <a:rPr lang="es-MX" smtClean="0"/>
              <a:t>03/06/2020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F77C3-DC0F-45A0-B5E2-69B78ADE528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63636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BA73A-C6B9-49F5-A68F-51D943E63B3C}" type="datetimeFigureOut">
              <a:rPr lang="es-MX" smtClean="0"/>
              <a:t>03/06/2020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F77C3-DC0F-45A0-B5E2-69B78ADE528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26441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BA73A-C6B9-49F5-A68F-51D943E63B3C}" type="datetimeFigureOut">
              <a:rPr lang="es-MX" smtClean="0"/>
              <a:t>03/06/2020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F77C3-DC0F-45A0-B5E2-69B78ADE528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96967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BA73A-C6B9-49F5-A68F-51D943E63B3C}" type="datetimeFigureOut">
              <a:rPr lang="es-MX" smtClean="0"/>
              <a:t>03/06/2020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F77C3-DC0F-45A0-B5E2-69B78ADE528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75947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5BA73A-C6B9-49F5-A68F-51D943E63B3C}" type="datetimeFigureOut">
              <a:rPr lang="es-MX" smtClean="0"/>
              <a:t>03/06/2020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BF77C3-DC0F-45A0-B5E2-69B78ADE528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63634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Gráfico 17"/>
          <p:cNvGraphicFramePr/>
          <p:nvPr>
            <p:extLst>
              <p:ext uri="{D42A27DB-BD31-4B8C-83A1-F6EECF244321}">
                <p14:modId xmlns:p14="http://schemas.microsoft.com/office/powerpoint/2010/main" val="3301051972"/>
              </p:ext>
            </p:extLst>
          </p:nvPr>
        </p:nvGraphicFramePr>
        <p:xfrm>
          <a:off x="462253" y="1"/>
          <a:ext cx="10749698" cy="6638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0564908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26</Words>
  <Application>Microsoft Office PowerPoint</Application>
  <PresentationFormat>Panorámica</PresentationFormat>
  <Paragraphs>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Agency FB</vt:lpstr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hp</dc:creator>
  <cp:lastModifiedBy>hp</cp:lastModifiedBy>
  <cp:revision>5</cp:revision>
  <cp:lastPrinted>2020-06-01T16:07:23Z</cp:lastPrinted>
  <dcterms:created xsi:type="dcterms:W3CDTF">2020-05-31T02:52:21Z</dcterms:created>
  <dcterms:modified xsi:type="dcterms:W3CDTF">2020-06-03T23:58:33Z</dcterms:modified>
</cp:coreProperties>
</file>